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2000" b="0" strike="noStrike" spc="-1">
                <a:latin typeface="Arial"/>
              </a:rPr>
              <a:t>A jegyzetformátum szerkesztéséhez kattintson ide</a:t>
            </a:r>
          </a:p>
        </p:txBody>
      </p:sp>
      <p:sp>
        <p:nvSpPr>
          <p:cNvPr id="13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1400" b="0" strike="noStrike" spc="-1">
                <a:latin typeface="Times New Roman"/>
              </a:rPr>
              <a:t>&lt;élőfej&gt;</a:t>
            </a:r>
          </a:p>
        </p:txBody>
      </p:sp>
      <p:sp>
        <p:nvSpPr>
          <p:cNvPr id="13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hu-HU" sz="1400" b="0" strike="noStrike" spc="-1">
                <a:latin typeface="Times New Roman"/>
              </a:rPr>
              <a:t>&lt;dátum/idő&gt;</a:t>
            </a:r>
          </a:p>
        </p:txBody>
      </p:sp>
      <p:sp>
        <p:nvSpPr>
          <p:cNvPr id="13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hu-HU" sz="1400" b="0" strike="noStrike" spc="-1">
                <a:latin typeface="Times New Roman"/>
              </a:rPr>
              <a:t>&lt;élőláb&gt;</a:t>
            </a:r>
          </a:p>
        </p:txBody>
      </p:sp>
      <p:sp>
        <p:nvSpPr>
          <p:cNvPr id="13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8131CFC-2E9D-4D42-9448-8221336407EC}" type="slidenum">
              <a:rPr lang="hu-HU" sz="1400" b="0" strike="noStrike" spc="-1">
                <a:latin typeface="Times New Roman"/>
              </a:rPr>
              <a:t>‹#›</a:t>
            </a:fld>
            <a:endParaRPr lang="hu-H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lstStyle/>
          <a:p>
            <a:endParaRPr lang="hu-HU" sz="2000" b="0" strike="noStrike" spc="-1">
              <a:latin typeface="Arial"/>
            </a:endParaRPr>
          </a:p>
        </p:txBody>
      </p:sp>
      <p:sp>
        <p:nvSpPr>
          <p:cNvPr id="236" name="TextShape 2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55679B4C-F12C-4426-BD36-165B2CAE121E}" type="slidenum">
              <a:rPr lang="hu-HU" sz="1200" b="0" strike="noStrike" spc="-1">
                <a:latin typeface="Times New Roman"/>
              </a:rPr>
              <a:t>2</a:t>
            </a:fld>
            <a:endParaRPr lang="hu-H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00000" y="2781000"/>
            <a:ext cx="4392000" cy="8678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00000" y="2781000"/>
            <a:ext cx="4392000" cy="8678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00000" y="2781000"/>
            <a:ext cx="4392000" cy="8678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10"/>
          <p:cNvPicPr/>
          <p:nvPr/>
        </p:nvPicPr>
        <p:blipFill>
          <a:blip r:embed="rId14"/>
          <a:stretch/>
        </p:blipFill>
        <p:spPr>
          <a:xfrm>
            <a:off x="-324720" y="-255240"/>
            <a:ext cx="9468360" cy="7101000"/>
          </a:xfrm>
          <a:prstGeom prst="rect">
            <a:avLst/>
          </a:prstGeom>
          <a:ln w="9360">
            <a:noFill/>
          </a:ln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00000" y="2781000"/>
            <a:ext cx="4392000" cy="1872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hu-HU" sz="3200" b="0" strike="noStrike" spc="-1">
                <a:solidFill>
                  <a:srgbClr val="FFFFFF"/>
                </a:solidFill>
                <a:latin typeface="Calibri"/>
              </a:rPr>
              <a:t>Title</a:t>
            </a:r>
            <a:endParaRPr lang="hu-H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116208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1200" b="0" strike="noStrike" spc="-1">
                <a:solidFill>
                  <a:srgbClr val="8B8B8B"/>
                </a:solidFill>
                <a:latin typeface="Calibri"/>
              </a:rPr>
              <a:t>2016.05.04.</a:t>
            </a:r>
            <a:endParaRPr lang="hu-HU" sz="12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2051640" y="6356520"/>
            <a:ext cx="3456000" cy="364680"/>
          </a:xfrm>
          <a:prstGeom prst="rect">
            <a:avLst/>
          </a:prstGeom>
        </p:spPr>
        <p:txBody>
          <a:bodyPr anchor="ctr"/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5EAB0B4-081C-43E4-8BFD-A95B647B21C8}" type="slidenum">
              <a:rPr lang="hu-H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hu-HU" sz="1200" b="0" strike="noStrike" spc="-1">
              <a:latin typeface="Times New Roman"/>
            </a:endParaRPr>
          </a:p>
        </p:txBody>
      </p:sp>
      <p:pic>
        <p:nvPicPr>
          <p:cNvPr id="5" name="Picture 2"/>
          <p:cNvPicPr/>
          <p:nvPr/>
        </p:nvPicPr>
        <p:blipFill>
          <a:blip r:embed="rId15"/>
          <a:stretch/>
        </p:blipFill>
        <p:spPr>
          <a:xfrm>
            <a:off x="72000" y="576000"/>
            <a:ext cx="2797560" cy="107964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200" b="0" strike="noStrike" spc="-1">
                <a:solidFill>
                  <a:srgbClr val="000000"/>
                </a:solidFill>
                <a:latin typeface="Calibri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411640" y="274680"/>
            <a:ext cx="6274800" cy="921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3200" b="0" strike="noStrike" spc="-1">
                <a:solidFill>
                  <a:srgbClr val="000000"/>
                </a:solidFill>
                <a:latin typeface="Calibri"/>
              </a:rPr>
              <a:t>Mintacím szerkesztése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Második szint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»"/>
            </a:pPr>
            <a:r>
              <a:rPr lang="hu-HU" sz="1200" b="0" strike="noStrike" spc="-1">
                <a:solidFill>
                  <a:srgbClr val="000000"/>
                </a:solidFill>
                <a:latin typeface="Calibri"/>
              </a:rPr>
              <a:t>Ötödik szint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71A7280-32EC-45EA-ACBC-18E445936D73}" type="datetime3">
              <a:rPr lang="hu-HU" sz="1200" b="0" strike="noStrike" spc="-1">
                <a:solidFill>
                  <a:srgbClr val="8B8B8B"/>
                </a:solidFill>
                <a:latin typeface="Calibri"/>
              </a:rPr>
              <a:t>’22 febr.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58BD061-2200-4149-929F-4F742576BDB0}" type="slidenum">
              <a:rPr lang="hu-H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48" name="Line 6"/>
          <p:cNvSpPr/>
          <p:nvPr/>
        </p:nvSpPr>
        <p:spPr>
          <a:xfrm>
            <a:off x="251280" y="1268640"/>
            <a:ext cx="8641080" cy="360"/>
          </a:xfrm>
          <a:prstGeom prst="line">
            <a:avLst/>
          </a:prstGeom>
          <a:ln w="2844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97200" y="78120"/>
            <a:ext cx="2756520" cy="183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3132000" y="1121040"/>
            <a:ext cx="5760360" cy="56199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Mintaszöveg szerkesztése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Második szint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Harmadik szint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1257480" lvl="3" indent="-180720">
              <a:lnSpc>
                <a:spcPct val="100000"/>
              </a:lnSpc>
              <a:spcBef>
                <a:spcPts val="241"/>
              </a:spcBef>
              <a:buClr>
                <a:srgbClr val="404040"/>
              </a:buClr>
              <a:buFont typeface="Arial"/>
              <a:buChar char="–"/>
            </a:pPr>
            <a:r>
              <a:rPr lang="hu-HU" sz="1200" b="0" strike="noStrike" spc="-1">
                <a:solidFill>
                  <a:srgbClr val="404040"/>
                </a:solidFill>
                <a:latin typeface="Calibri"/>
              </a:rPr>
              <a:t>Negyedik szint</a:t>
            </a:r>
            <a:endParaRPr lang="hu-HU" sz="1200" b="0" strike="noStrike" spc="-1">
              <a:solidFill>
                <a:srgbClr val="000000"/>
              </a:solidFill>
              <a:latin typeface="Calibri"/>
            </a:endParaRPr>
          </a:p>
          <a:p>
            <a:pPr marL="1619280" lvl="4" indent="-180720">
              <a:lnSpc>
                <a:spcPct val="100000"/>
              </a:lnSpc>
              <a:spcBef>
                <a:spcPts val="221"/>
              </a:spcBef>
              <a:buClr>
                <a:srgbClr val="404040"/>
              </a:buClr>
              <a:buFont typeface="Arial"/>
              <a:buChar char="»"/>
            </a:pPr>
            <a:r>
              <a:rPr lang="hu-HU" sz="1100" b="0" strike="noStrike" spc="-1">
                <a:solidFill>
                  <a:srgbClr val="404040"/>
                </a:solidFill>
                <a:latin typeface="Calibri"/>
              </a:rPr>
              <a:t>Ötödik szint</a:t>
            </a:r>
            <a:endParaRPr lang="hu-HU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251640" y="1989000"/>
            <a:ext cx="2592000" cy="4248000"/>
          </a:xfrm>
          <a:prstGeom prst="rect">
            <a:avLst/>
          </a:prstGeom>
        </p:spPr>
        <p:txBody>
          <a:bodyPr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400" b="0" strike="noStrike" spc="-1">
                <a:solidFill>
                  <a:srgbClr val="000000"/>
                </a:solidFill>
                <a:latin typeface="Calibri"/>
              </a:rPr>
              <a:t>Hetedik vázlatszint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dt"/>
          </p:nvPr>
        </p:nvSpPr>
        <p:spPr>
          <a:xfrm>
            <a:off x="251640" y="6414840"/>
            <a:ext cx="14396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1200" b="0" strike="noStrike" spc="-1">
                <a:solidFill>
                  <a:srgbClr val="A8A8A8"/>
                </a:solidFill>
                <a:latin typeface="Calibri"/>
              </a:rPr>
              <a:t>2018.12.04.</a:t>
            </a:r>
            <a:endParaRPr lang="hu-HU" sz="1200" b="0" strike="noStrike" spc="-1"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2339640" y="6414840"/>
            <a:ext cx="5140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E608428-D9CE-4321-A7DF-1DDC50AE1579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‹#›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90" name="Line 6"/>
          <p:cNvSpPr/>
          <p:nvPr/>
        </p:nvSpPr>
        <p:spPr>
          <a:xfrm>
            <a:off x="251280" y="1988640"/>
            <a:ext cx="2592360" cy="360"/>
          </a:xfrm>
          <a:prstGeom prst="line">
            <a:avLst/>
          </a:prstGeom>
          <a:ln>
            <a:solidFill>
              <a:srgbClr val="244CA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Line 7"/>
          <p:cNvSpPr/>
          <p:nvPr/>
        </p:nvSpPr>
        <p:spPr>
          <a:xfrm>
            <a:off x="2915640" y="116280"/>
            <a:ext cx="360" cy="6625080"/>
          </a:xfrm>
          <a:prstGeom prst="line">
            <a:avLst/>
          </a:prstGeom>
          <a:ln>
            <a:solidFill>
              <a:srgbClr val="244CA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Line 8"/>
          <p:cNvSpPr/>
          <p:nvPr/>
        </p:nvSpPr>
        <p:spPr>
          <a:xfrm>
            <a:off x="251280" y="6309000"/>
            <a:ext cx="2592360" cy="360"/>
          </a:xfrm>
          <a:prstGeom prst="line">
            <a:avLst/>
          </a:prstGeom>
          <a:ln>
            <a:solidFill>
              <a:srgbClr val="244CA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3" name="Picture 2"/>
          <p:cNvPicPr/>
          <p:nvPr/>
        </p:nvPicPr>
        <p:blipFill>
          <a:blip r:embed="rId14"/>
          <a:srcRect t="14038" b="14038"/>
          <a:stretch/>
        </p:blipFill>
        <p:spPr>
          <a:xfrm>
            <a:off x="251640" y="201600"/>
            <a:ext cx="2592000" cy="719640"/>
          </a:xfrm>
          <a:prstGeom prst="rect">
            <a:avLst/>
          </a:prstGeom>
          <a:ln>
            <a:noFill/>
          </a:ln>
        </p:spPr>
      </p:pic>
      <p:pic>
        <p:nvPicPr>
          <p:cNvPr id="94" name="Kép 12"/>
          <p:cNvPicPr/>
          <p:nvPr/>
        </p:nvPicPr>
        <p:blipFill>
          <a:blip r:embed="rId15"/>
          <a:stretch/>
        </p:blipFill>
        <p:spPr>
          <a:xfrm>
            <a:off x="858960" y="836640"/>
            <a:ext cx="1232640" cy="1066680"/>
          </a:xfrm>
          <a:prstGeom prst="rect">
            <a:avLst/>
          </a:prstGeom>
          <a:ln>
            <a:noFill/>
          </a:ln>
        </p:spPr>
      </p:pic>
      <p:sp>
        <p:nvSpPr>
          <p:cNvPr id="95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hu-HU" sz="1800" b="0" strike="noStrike" spc="-1">
                <a:solidFill>
                  <a:srgbClr val="000000"/>
                </a:solidFill>
                <a:latin typeface="Calibri"/>
              </a:rPr>
              <a:t>Címszöveg formátumának szerkesztése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pron.hu/" TargetMode="Externa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pron.hu/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356000" y="2781000"/>
            <a:ext cx="4680000" cy="1872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hu-HU" sz="2800" b="1" strike="noStrike" spc="-1">
                <a:solidFill>
                  <a:srgbClr val="FFFFFF"/>
                </a:solidFill>
                <a:latin typeface="Calibri"/>
              </a:rPr>
              <a:t>A helyi felhívások bemutatása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3564000" y="5085360"/>
            <a:ext cx="3096000" cy="1561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r">
              <a:lnSpc>
                <a:spcPct val="160000"/>
              </a:lnSpc>
              <a:spcBef>
                <a:spcPts val="439"/>
              </a:spcBef>
            </a:pPr>
            <a:r>
              <a:rPr lang="hu-HU" sz="2200" b="1" strike="noStrike" spc="-1">
                <a:solidFill>
                  <a:srgbClr val="FFFFFF"/>
                </a:solidFill>
                <a:latin typeface="Calibri"/>
              </a:rPr>
              <a:t>Tájékoztató fórum</a:t>
            </a:r>
            <a:endParaRPr lang="hu-HU" sz="2200" b="0" strike="noStrike" spc="-1">
              <a:latin typeface="Arial"/>
            </a:endParaRPr>
          </a:p>
          <a:p>
            <a:pPr algn="r">
              <a:lnSpc>
                <a:spcPct val="160000"/>
              </a:lnSpc>
              <a:spcBef>
                <a:spcPts val="439"/>
              </a:spcBef>
            </a:pPr>
            <a:r>
              <a:rPr lang="hu-HU" sz="2200" b="1" strike="noStrike" spc="-1">
                <a:solidFill>
                  <a:srgbClr val="FFFFFF"/>
                </a:solidFill>
                <a:latin typeface="Calibri"/>
              </a:rPr>
              <a:t>Sopron</a:t>
            </a:r>
            <a:endParaRPr lang="hu-HU" sz="2200" b="0" strike="noStrike" spc="-1">
              <a:latin typeface="Arial"/>
            </a:endParaRPr>
          </a:p>
          <a:p>
            <a:pPr algn="r">
              <a:lnSpc>
                <a:spcPct val="160000"/>
              </a:lnSpc>
              <a:spcBef>
                <a:spcPts val="439"/>
              </a:spcBef>
            </a:pPr>
            <a:r>
              <a:rPr lang="hu-HU" sz="2200" b="1" strike="noStrike" spc="-1">
                <a:solidFill>
                  <a:srgbClr val="FFFFFF"/>
                </a:solidFill>
                <a:latin typeface="Calibri"/>
              </a:rPr>
              <a:t>2018. december 12</a:t>
            </a:r>
            <a:r>
              <a:rPr lang="hu-HU" sz="1600" b="0" strike="noStrike" spc="-1">
                <a:solidFill>
                  <a:srgbClr val="FFFFFF"/>
                </a:solidFill>
                <a:latin typeface="Calibri"/>
              </a:rPr>
              <a:t>.</a:t>
            </a:r>
            <a:endParaRPr lang="hu-HU" sz="1600" b="0" strike="noStrike" spc="-1">
              <a:latin typeface="Arial"/>
            </a:endParaRPr>
          </a:p>
        </p:txBody>
      </p:sp>
      <p:pic>
        <p:nvPicPr>
          <p:cNvPr id="139" name="Kép 5"/>
          <p:cNvPicPr/>
          <p:nvPr/>
        </p:nvPicPr>
        <p:blipFill>
          <a:blip r:embed="rId2"/>
          <a:stretch/>
        </p:blipFill>
        <p:spPr>
          <a:xfrm>
            <a:off x="6578280" y="5085360"/>
            <a:ext cx="2565360" cy="1772280"/>
          </a:xfrm>
          <a:prstGeom prst="rect">
            <a:avLst/>
          </a:prstGeom>
          <a:ln>
            <a:noFill/>
          </a:ln>
        </p:spPr>
      </p:pic>
      <p:pic>
        <p:nvPicPr>
          <p:cNvPr id="140" name="Kép 7"/>
          <p:cNvPicPr/>
          <p:nvPr/>
        </p:nvPicPr>
        <p:blipFill>
          <a:blip r:embed="rId3"/>
          <a:stretch/>
        </p:blipFill>
        <p:spPr>
          <a:xfrm>
            <a:off x="323640" y="1989000"/>
            <a:ext cx="2880000" cy="266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Pályázók köre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Helyi (nemzetiségi) önkormányzat, önk./állami tulajdonú gazdasági társaság, egyesület, egyházi jogi személy, alapítvány, közalapítvány, egyéb nonprofit szervezet, társasház, köztestület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Önállóan támogatható tevékenységek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a)	Városi szabadtéri közösségi tér építése vagy a meglévő felújítása, korszerűsítése, átalakítása, bővítése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b)	Fedett kulturális, közösségi tér építése vagy a meglévő felújítása, korszerűsítése, átalakítása, bővítése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Választható tartalom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Zöldterülethez kapcsolódó építmények felújítása, kialakítása, parkosítás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Növényfelület létrehozás, megújítás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Közbiztonság javítás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Eszköz- és immateriális javak beszerzése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Rendezvényinfrastruktúra fejlesztés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Marketing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439382C-0848-4BDE-9B7D-5598266CABCC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10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- </a:t>
            </a: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TOP-7.1.1-16-H-082-2</a:t>
            </a:r>
            <a:endParaRPr lang="hu-HU" sz="2000" b="0" strike="noStrike" spc="-1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Igényelhető támogatás mértéke, intenzitása: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2,5 millió Ft – 25 millió  Ft; 100%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Támogatási keret: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	162 millió Ft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Támogatható projektek száma: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6-65 db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Benyújtási időszak: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2018.11.19 – 2019.01.21.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Bírálati határnap: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2019.01.21.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Projekt időtartam: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1 év, de legkésőbb: 2020.05.31-ig.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8D024DD-3A13-4E6B-94BA-7D344A5E13CF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11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81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- </a:t>
            </a: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TOP-7.1.1-16-H-082-2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A1CBE15-386C-41CD-83C4-A64060CFAF8E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12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3132000" y="1121040"/>
            <a:ext cx="5760360" cy="5619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40404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404040"/>
                </a:solidFill>
                <a:latin typeface="Calibri"/>
              </a:rPr>
              <a:t>Kiválasztási szempontok</a:t>
            </a: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HKFS és a felhívás céljaival összhangban van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Integrált (korábbi, jövőbeli fejlesztésekkel)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Innovatív (bármilyen szempontból újító)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A helyi közösség aktív részvételével valósul meg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Fenntartható (pénzügyileg, környezetileg)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Célcsoport-specifikus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Költség-hatékony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Konzorciumi formában valósul meg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Megalapozott, jól alátámasztott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Hiánypótló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Helyi identitás erősítő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szükséges humánerőforrás rendelkezésre áll (projektmenedzser, projektaszisztens, pénzügyi vezető)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85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- </a:t>
            </a: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TOP-7.1.1-16-H-082-2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Elszámolható költségek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I.	Projektelőkészítés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II.	Beruházáshoz kapcsolódó költségek (eszközbeszerzés is)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III.	Szakmai megvalósításhoz kapcsolódó szolgáltatások költségei (marketing is)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IV.	Szakmai megvalósításban közreműködő munkatársak költségei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V. Megvalósításhoz kapcsolódó anyag/szállítási/raktározási költségek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Projektmenedzsment, rezsiköltség, adók/közterhek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2AAC9A8B-83F6-4D5A-AE85-58B3DC4526CB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13</a:t>
            </a:fld>
            <a:endParaRPr lang="hu-HU" sz="1200" b="0" strike="noStrike" spc="-1">
              <a:latin typeface="Times New Roman"/>
            </a:endParaRPr>
          </a:p>
        </p:txBody>
      </p:sp>
      <p:graphicFrame>
        <p:nvGraphicFramePr>
          <p:cNvPr id="188" name="Table 3"/>
          <p:cNvGraphicFramePr/>
          <p:nvPr/>
        </p:nvGraphicFramePr>
        <p:xfrm>
          <a:off x="2997360" y="4380120"/>
          <a:ext cx="6028920" cy="1919880"/>
        </p:xfrm>
        <a:graphic>
          <a:graphicData uri="http://schemas.openxmlformats.org/drawingml/2006/table">
            <a:tbl>
              <a:tblPr/>
              <a:tblGrid>
                <a:gridCol w="531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760"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Költségtípus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Max.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marL="35640">
                        <a:lnSpc>
                          <a:spcPct val="115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 előkészítés, tervezés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4,2%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Közbeszerzési eljárások lefolytatása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Terület előkészítés (régészeti feltárás, földmunkák stb.)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Műszaki ellenőri szolgáltatás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Projektmenedzsment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Tájékoztatás, nyilvánosság biztosítás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Általános (rezsi) költségek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9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- </a:t>
            </a: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TOP-7.1.1-16-H-082-2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Műszaki-szakmai elvárások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Épületek felújítása esetén kötelező a projektarányos azbesztmentesítés, akadálymentesítés, min. DD kategóriáig energetikai korszerűsítés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Új építésnél teljes akadálymentesítés és TNM rendeletnek való megfelelés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Mindkét esetben: rehabilitációs - környezettervező szakmérnök bevonása szükséges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Kötelező nyilvánosság biztosítása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Indikátorvállalás: zárt és nyitott terek alpaterületére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5278F174-FCCD-48CF-BA4B-E861E442121F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14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- </a:t>
            </a: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TOP-7.1.1-16-H-082-2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Pályázók köre: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Helyi (nemzetiségi) önkormányzat, önk./állami tulajdonú gazdasági társaság, egyesület, egyházi jogi személy, alapítvány, közalapítvány, egyéb nonprofit szervezet, társasház, köztestület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Kötelező tevékenységek (legalább 1):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A.	A városi kulturális, közösségi programkínálat gazdagítása, megújítása - a helyi társadalmi szervezetek és a lakosság aktivizálásával 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B.	Különböző lakossági cél- és korcsoportok közösségi életének, szabadidő eltöltésének színesítése – kiemelt hangsúlyt fektetve új résztvevők megszólítására és bevonására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C.	Közművelődési, közösségfejlesztő, pedagógus szakemberek és önkéntesek képzése az újszerű, innovatív megoldások elterjesztésének támogatására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Választható tartalom: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Eszközbeszerzés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2789B8-7B99-4943-9E0C-53DE10A03FF7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15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97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Közösségi, kulturális, szabadidős és képzési programok megvalósítása Sopronban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TOP-7.1.1-H-16-082-3</a:t>
            </a:r>
            <a:endParaRPr lang="hu-HU" sz="2000" b="0" strike="noStrike" spc="-1">
              <a:latin typeface="Arial"/>
            </a:endParaRPr>
          </a:p>
        </p:txBody>
      </p:sp>
      <p:sp>
        <p:nvSpPr>
          <p:cNvPr id="198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Igényelhető támogatás mértéke, intenzitása: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strike="noStrike" spc="-1">
                <a:solidFill>
                  <a:srgbClr val="404040"/>
                </a:solidFill>
                <a:latin typeface="Calibri"/>
              </a:rPr>
              <a:t>1,5 millió Ft – 15 millió Ft, 100%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Támogatási keret: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	250 millió Ft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Támogatható projektek száma: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strike="noStrike" spc="-1">
                <a:solidFill>
                  <a:srgbClr val="404040"/>
                </a:solidFill>
                <a:latin typeface="Calibri"/>
              </a:rPr>
              <a:t>16-166 db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Benyújtási időszak: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2018.11.19 – 2019.01.21.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Bírálati határnap: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2019.01.21.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Projekt időtartam: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1 év, de legkésőbb: 2020.05.31-ig.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EAAF42C5-FB80-45E1-A37E-9C96D2202FBF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16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202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Közösségi, kulturális, szabadidős és képzési programok megvalósítása Sopronban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TOP-7.1.1-H-16-082-3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C5413F0-ED8F-4102-8BE6-B455D272F61A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17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3132000" y="1121040"/>
            <a:ext cx="5760360" cy="5619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Kiválasztási szempontok: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HKFS és a felhívás céljaival összhangban van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Integrált (korábbi, jövőbeli fejlesztésekkel)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Innovatív (bármilyen szempontból újító)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A helyi közösség aktív részvételével valósul meg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Fenntartható (pénzügyileg, környezetileg)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Célcsoport-specifikus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u="sng" strike="noStrike" spc="-1">
                <a:solidFill>
                  <a:srgbClr val="404040"/>
                </a:solidFill>
                <a:uFillTx/>
                <a:latin typeface="Calibri"/>
              </a:rPr>
              <a:t>Költség-hatékony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Konzorciumi formában valósul meg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Hiánypótló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Helyi identitás erősítő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szükséges humánerőforrás rendelkezésre áll (projektmenedzser, projektaszisztens, pénzügyi vezető)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megvalósító hasonló témakörben szerzett tapasztalata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206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Közösségi, kulturális, szabadidős és képzési programok megvalósítása Sopronban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TOP-7.1.1-H-16-082-3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E5AECF84-AB38-4706-8E72-638010E6D6F9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18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Elszámolható költségek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I.	Projektelőkészítés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II.	Beruházáshoz kapcsolódó költségek (eszközbeszerzés)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III.	Szakmai megvalósításhoz kapcsolódó szolgáltatások költségei (rendezvényszervezés, marketing, képzés stb.)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IV.	Szakmai megvalósításban közreműködő munkatársak költségei 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V. Megvalósításhoz kapcsolódó anyag/szállítási költségek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Projektmenedzsment, rezsiköltség, adók/közterhek, tartalék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Műszaki-szakmai elvárások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Kötelező nyilvánosság biztosítása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Indikátorvállalás: Programok és résztvevők számára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Résztvevőkön belül a hátrányos helyzetűek és szakmai megvalósítók létszáma is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9" name="Table 3"/>
          <p:cNvGraphicFramePr/>
          <p:nvPr/>
        </p:nvGraphicFramePr>
        <p:xfrm>
          <a:off x="2997360" y="3789000"/>
          <a:ext cx="6028920" cy="360000"/>
        </p:xfrm>
        <a:graphic>
          <a:graphicData uri="http://schemas.openxmlformats.org/drawingml/2006/table">
            <a:tbl>
              <a:tblPr/>
              <a:tblGrid>
                <a:gridCol w="524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Költségtípus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Max.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5640">
                        <a:lnSpc>
                          <a:spcPct val="115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 előkészítés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Projektmenedzsment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Tájékoztatás, nyilvánosság biztosítás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Általános (rezsi) költség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0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211" name="CustomShape 5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Közösségi, kulturális, szabadidős és képzési programok megvalósítása Sopronban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TOP-7.1.1-H-16-082-3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Elszámolható költségek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támogatási kérelem adatlapon kell megjelölni a Felhívás 5.7. fejezetben szereplő költségkorlátok betartásával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lvl="1" indent="-342720">
              <a:lnSpc>
                <a:spcPct val="100000"/>
              </a:lnSpc>
              <a:spcBef>
                <a:spcPts val="42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100" b="0" strike="noStrike" spc="-1">
                <a:solidFill>
                  <a:srgbClr val="404040"/>
                </a:solidFill>
                <a:latin typeface="Calibri"/>
              </a:rPr>
              <a:t>Utófinanszírozás</a:t>
            </a:r>
            <a:endParaRPr lang="hu-HU" sz="21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projektgazda saját elkülönített bankszámlájáról téríti a felmerülő költségeket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Kifizetési kérelmet nyújt be a MÁK felé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MÁK a pénzügyi elszámolási szabályok betartásának vizsgálata után az elkülönített bankszámlára utalja a kérelemben szereplő összeget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lvl="1" indent="-342720">
              <a:lnSpc>
                <a:spcPct val="100000"/>
              </a:lnSpc>
              <a:spcBef>
                <a:spcPts val="42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100" b="0" strike="noStrike" spc="-1">
                <a:solidFill>
                  <a:srgbClr val="404040"/>
                </a:solidFill>
                <a:latin typeface="Calibri"/>
              </a:rPr>
              <a:t>Előlegigénylés</a:t>
            </a:r>
            <a:endParaRPr lang="hu-HU" sz="21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Feltétele: Likviditási terv benyújtása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Közszféra szervezet és közalapítvány: 100%; Egyéb pályázó szervezet: </a:t>
            </a:r>
            <a:r>
              <a:rPr lang="hu-HU" sz="1600" b="1" i="1" strike="noStrike" spc="-1">
                <a:solidFill>
                  <a:srgbClr val="FF0000"/>
                </a:solidFill>
                <a:latin typeface="Calibri"/>
              </a:rPr>
              <a:t>max. 25%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lvl="1" indent="-342720">
              <a:lnSpc>
                <a:spcPct val="100000"/>
              </a:lnSpc>
              <a:spcBef>
                <a:spcPts val="42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100" b="0" strike="noStrike" spc="-1">
                <a:solidFill>
                  <a:srgbClr val="404040"/>
                </a:solidFill>
                <a:latin typeface="Calibri"/>
              </a:rPr>
              <a:t>Egyszerűsített költségelszámolás</a:t>
            </a:r>
            <a:endParaRPr lang="hu-HU" sz="21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2. Felhívás: Műszaki ellenőr (1%), Terület-előkészítés (2%), Közbeszerzés (1%), Projektmenedzsment (2,5%), Projekt-előkészítés (4,2%), Kötelező nyilvánosság (0,5%), Általános (rezsi) költségek (0,5%)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3. Felhívás: A szakmai megvalósítást végzők bér és járulékköltségének 15%-ig elszámolható alátámasztó dokumentumok bemutatása nélkül): Kötelező nyilvánosság biztosítása, Szakmai megvalósítás anyagköltsége, Általános (rezsi) költségek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F6BE66C1-1E11-4F18-9D35-DEAA49DA1B44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19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Technikai tudnivalók a benyújtásról </a:t>
            </a: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Finanszírozás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251640" y="274680"/>
            <a:ext cx="8640720" cy="921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3200" b="1" strike="noStrike" spc="-1">
                <a:solidFill>
                  <a:srgbClr val="000000"/>
                </a:solidFill>
                <a:latin typeface="Calibri"/>
              </a:rPr>
              <a:t>A tájékoztató fórum programja</a:t>
            </a:r>
            <a:endParaRPr lang="hu-H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493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244CAE"/>
                </a:solidFill>
                <a:latin typeface="Calibri"/>
              </a:rPr>
              <a:t>1. CLLD pályázati rendszer rövid ismertetése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342720">
              <a:lnSpc>
                <a:spcPct val="100000"/>
              </a:lnSpc>
              <a:spcBef>
                <a:spcPts val="400"/>
              </a:spcBef>
              <a:buClr>
                <a:srgbClr val="A6A6A6"/>
              </a:buClr>
              <a:buFont typeface="Arial"/>
              <a:buChar char="–"/>
            </a:pPr>
            <a:r>
              <a:rPr lang="hu-HU" sz="2000" b="0" i="1" strike="noStrike" spc="-1">
                <a:solidFill>
                  <a:srgbClr val="A6A6A6"/>
                </a:solidFill>
                <a:latin typeface="Calibri"/>
              </a:rPr>
              <a:t>Többfunkciós városi kulturális-közösségi tér létrehozása a Russ-villa megújításával (TOP-7.1.1-16-H-082-1)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hu-HU" sz="2000" b="0" i="1" strike="noStrike" spc="-1">
                <a:solidFill>
                  <a:srgbClr val="000000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hu-HU" sz="2000" b="0" i="1" strike="noStrike" spc="-1">
                <a:solidFill>
                  <a:srgbClr val="000000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244CAE"/>
                </a:solidFill>
                <a:latin typeface="Calibri"/>
              </a:rPr>
              <a:t>3. Főbb technikai tudnivalók a helyi támogatási kérelmek benyújtásához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1" strike="noStrike" spc="-1">
                <a:solidFill>
                  <a:srgbClr val="244CAE"/>
                </a:solidFill>
                <a:latin typeface="Calibri"/>
              </a:rPr>
              <a:t>4. Várható pályázati ütemezés és lebonyolítási forgatókönyv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B6C248-1F5C-4F34-B682-E36BED488F40}" type="slidenum">
              <a:rPr lang="hu-HU" sz="1200" b="0" strike="noStrike" spc="-1">
                <a:solidFill>
                  <a:srgbClr val="8B8B8B"/>
                </a:solidFill>
                <a:latin typeface="Calibri"/>
              </a:rPr>
              <a:t>2</a:t>
            </a:fld>
            <a:endParaRPr lang="hu-HU" sz="1200" b="0" strike="noStrike" spc="-1">
              <a:latin typeface="Times New Roman"/>
            </a:endParaRPr>
          </a:p>
        </p:txBody>
      </p:sp>
      <p:pic>
        <p:nvPicPr>
          <p:cNvPr id="144" name="Picture 2"/>
          <p:cNvPicPr/>
          <p:nvPr/>
        </p:nvPicPr>
        <p:blipFill>
          <a:blip r:embed="rId3"/>
          <a:stretch/>
        </p:blipFill>
        <p:spPr>
          <a:xfrm>
            <a:off x="4860000" y="5712120"/>
            <a:ext cx="2592000" cy="100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A helyi felhívások elérhetősége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u="sng" strike="noStrike" spc="-1">
                <a:solidFill>
                  <a:srgbClr val="4040FF"/>
                </a:solidFill>
                <a:uFillTx/>
                <a:latin typeface="Calibri"/>
                <a:hlinkClick r:id="rId2"/>
              </a:rPr>
              <a:t>www.sopron.hu</a:t>
            </a: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 honlap Soproni Helyi Közösség aloldalon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Helyi felhívások, Mellékletek (segédletek, kötelező elemek)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Helyi támogatási kérelem benyújtása: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244CAE"/>
              </a:buClr>
              <a:buFont typeface="Calibri"/>
              <a:buChar char="‐"/>
            </a:pPr>
            <a:r>
              <a:rPr lang="hu-HU" sz="1600" b="0" i="1" u="sng" strike="noStrike" spc="-1">
                <a:solidFill>
                  <a:srgbClr val="244CAE"/>
                </a:solidFill>
                <a:uFillTx/>
                <a:latin typeface="Calibri"/>
              </a:rPr>
              <a:t>Postai vagy személyes benyújtás </a:t>
            </a: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HACS címére: 1 elektronikus adathordozón (doc, xls, pdf-fájl formátumban, kizárólag CD/DVD lemezen), valamint az aláírásokkal ellátott dokumentumokat (helyi támogatási kérelem adatlap, nyilatkozatok) 1 eredeti papír alapú példányban nyújtja be, zárt csomagolásban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HACS támogató döntési javaslatot követően 30 napon belül </a:t>
            </a: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elektronikus kitöltőprogramon, </a:t>
            </a:r>
            <a:r>
              <a:rPr lang="hu-HU" sz="1600" b="0" i="1" u="sng" strike="noStrike" spc="-1">
                <a:solidFill>
                  <a:srgbClr val="244CAE"/>
                </a:solidFill>
                <a:uFillTx/>
                <a:latin typeface="Calibri"/>
              </a:rPr>
              <a:t>a www.szechenyi2020.hu oldal E-ügyintézés 2014-2020 almenüjén </a:t>
            </a: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keresztül benyújtás változatlan formában az IH felé jogosultsági ellenőrzésre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Az IH felé történő benyújtásról szóló nyilatkozatot 3 napon belül postázni kell a Közreműködő Szervezet címére: </a:t>
            </a:r>
            <a:br/>
            <a:r>
              <a:rPr lang="hu-HU" sz="1600" b="0" i="1" u="sng" strike="noStrike" spc="-1">
                <a:solidFill>
                  <a:srgbClr val="244CAE"/>
                </a:solidFill>
                <a:uFillTx/>
                <a:latin typeface="Calibri"/>
              </a:rPr>
              <a:t>Győr-Moson-Sopron Megyei Igazgatóság; 9022 Győr, Czuczor Gergely u. 26. 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4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700" b="1" i="1" strike="noStrike" spc="-1">
                <a:solidFill>
                  <a:srgbClr val="404040"/>
                </a:solidFill>
                <a:latin typeface="Calibri"/>
              </a:rPr>
              <a:t>Tájékozódás a benyújtásról/lebonyolításról:</a:t>
            </a:r>
            <a:br/>
            <a:r>
              <a:rPr lang="hu-HU" sz="1700" b="1" i="1" strike="noStrike" spc="-1">
                <a:solidFill>
                  <a:srgbClr val="404040"/>
                </a:solidFill>
                <a:latin typeface="Calibri"/>
              </a:rPr>
              <a:t>Telefonon: +36-99-515-129; H-CS 9-15h, P 8-14h</a:t>
            </a:r>
            <a:br/>
            <a:r>
              <a:rPr lang="hu-HU" sz="1700" b="1" i="1" strike="noStrike" spc="-1">
                <a:solidFill>
                  <a:srgbClr val="404040"/>
                </a:solidFill>
                <a:latin typeface="Calibri"/>
              </a:rPr>
              <a:t>Személyesen: 9400 Sopron, Fő tér 1. II. emeleti HACS ügyfélszolgálati irodájában; H 13-17h, Sz 8-16h, P 8-12h</a:t>
            </a:r>
            <a:endParaRPr lang="hu-HU" sz="1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5960650-0F07-46E6-B38C-EE3DAE706B63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20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Technikai tudnivalók a benyújtásról </a:t>
            </a:r>
            <a:endParaRPr lang="hu-H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Felületek, kapcsolattartás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219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Pályázati szakasz/támogatási kérelmek benyújtása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2019. 01. 21-ig pályázati benyújtás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Helyi munkaszervezet értékeli a támogatási kérelmeket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10 napon belül megkezdi a HACS munkaszervezete a jogosultsági ellenőrzést, melynek során hiánypótlást kérhet (5-15 nap).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Amennyiben pozitív végeredménnyel zárul a jogosultsági ellenőrzés, a HACS munkaszervezete megkezdi a tartalmi ellenőrzést, melynek során tisztázást kérhet (3-15 nap).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A tartalmi ellenőrzésen pontszámokat (lásd.: Helyi Felhívások 4.4.2. fejezet) kapott támogatási kérelmeket a munkaszervezet a HBB elé terjeszti.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A HBB dönt a támogatási döntésre javasolt kérelmekről, amit a HACS vezetője ellenjegyez. Az ellenjegyzett döntési javaslatról értesítésre kerülnek a pályázók és az IH.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pályázó 30 napon belül megküldi a támogatási kérelmet változatlan formában az IH-nak jogosultsági ellenőrzésre (EPTK)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Az IH-nak 60 napja van a döntés meghozatalára és a meghozott döntésről 10 napon belül tájékoztatnia kell a pályázót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00000"/>
              </a:lnSpc>
              <a:spcBef>
                <a:spcPts val="281"/>
              </a:spcBef>
              <a:buClr>
                <a:srgbClr val="404040"/>
              </a:buClr>
              <a:buFont typeface="Arial"/>
              <a:buChar char="•"/>
            </a:pPr>
            <a:r>
              <a:rPr lang="hu-HU" sz="1400" b="0" strike="noStrike" spc="-1">
                <a:solidFill>
                  <a:srgbClr val="404040"/>
                </a:solidFill>
                <a:latin typeface="Calibri"/>
              </a:rPr>
              <a:t>A támogatási döntés mellett az IH megküldi a Támogatói Okirat (TO) tervezetét, amit aláírva kell visszaküldenie a pályázónak.</a:t>
            </a:r>
            <a:endParaRPr lang="hu-HU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5539A7FE-507E-442D-9E63-0B55879D05D1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21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Technikai tudnivalók a benyújtásról </a:t>
            </a:r>
            <a:endParaRPr lang="hu-H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A pályázat ütemezése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Projektmegvalósítás: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000000"/>
                </a:solidFill>
                <a:latin typeface="Calibri"/>
              </a:rPr>
              <a:t>Projektek lehetséges kezdése: kb. 2019.03-07. hó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000000"/>
                </a:solidFill>
                <a:latin typeface="Calibri"/>
              </a:rPr>
              <a:t>Mérföldkövek: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Legalább 1, legfeljebb 2 vagy 3 db tervezése szükséges</a:t>
            </a:r>
          </a:p>
          <a:p>
            <a:pPr marL="895320" lvl="2" indent="-18072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Az egyes mérföldkövek között max. 6 hónap telhet el</a:t>
            </a:r>
          </a:p>
          <a:p>
            <a:pPr marL="895320" lvl="2" indent="-18072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Műszaki-szakmai beszámoló benyújtása kötelező</a:t>
            </a:r>
          </a:p>
          <a:p>
            <a:pPr marL="647640" lvl="1" indent="-285480"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000000"/>
                </a:solidFill>
                <a:latin typeface="Calibri"/>
              </a:rPr>
              <a:t>Kifizetési kérelem: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895320" lvl="2" indent="-18072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hu-HU" sz="1600" b="0" strike="noStrike" spc="-1">
                <a:solidFill>
                  <a:srgbClr val="000000"/>
                </a:solidFill>
                <a:latin typeface="Calibri"/>
              </a:rPr>
              <a:t>bármikor benyújtható az előrehaladás függvényében min. a  megítélt támogatás 2 %-át, de legalább a 200 ezer Ft-ot meghalad értékben</a:t>
            </a:r>
          </a:p>
          <a:p>
            <a:pPr marL="647640" lvl="1" indent="-285480"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000000"/>
                </a:solidFill>
                <a:latin typeface="Calibri"/>
              </a:rPr>
              <a:t>Időtartam: a TO hatályba lépését követő max. 1 év, de legkésőbb 2020.05.31.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385CD12-FB6A-466B-BB09-AA2D1D61626E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22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Technikai tudnivalók a benyújtásról </a:t>
            </a:r>
            <a:endParaRPr lang="hu-H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A projekt ütemezése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3132000" y="1121040"/>
            <a:ext cx="5760360" cy="5619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Támogatási kérelmek benyújtása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2019.01.21.-ig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Hiánypótlás/tisztázó kérdések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 február vége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Támogatási kérelmek elbírálása a HBB által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 március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A támogatott felhívások feltöltése az EPTK felületére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 március - április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HBB ülés jegyzőkönyvének és mellékleteinek továbbítása az Irányító Hatóság felé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 március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Támogatói okirat kiadása (maximum 70 nap)</a:t>
            </a:r>
          </a:p>
          <a:p>
            <a:pPr marL="647640" lvl="1" indent="-285480">
              <a:lnSpc>
                <a:spcPct val="150000"/>
              </a:lnSpc>
              <a:spcBef>
                <a:spcPts val="320"/>
              </a:spcBef>
              <a:buClr>
                <a:srgbClr val="00000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000000"/>
                </a:solidFill>
                <a:latin typeface="Calibri"/>
              </a:rPr>
              <a:t>2019. április - május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4C4CC17-1C5E-42DA-A4D5-3E6B50BB8110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23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230" name="CustomShape 3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Várható ütemezés és forgatókönyv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231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644000" y="2781000"/>
            <a:ext cx="4392000" cy="1872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hu-HU" sz="3200" b="0" strike="noStrike" spc="-1">
                <a:solidFill>
                  <a:srgbClr val="FFFFFF"/>
                </a:solidFill>
                <a:latin typeface="Calibri"/>
              </a:rPr>
              <a:t>Sikeres pályázást kívánunk!</a:t>
            </a:r>
            <a:endParaRPr lang="hu-HU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3" name="Kép 4"/>
          <p:cNvPicPr/>
          <p:nvPr/>
        </p:nvPicPr>
        <p:blipFill>
          <a:blip r:embed="rId2"/>
          <a:stretch/>
        </p:blipFill>
        <p:spPr>
          <a:xfrm>
            <a:off x="6578280" y="5085360"/>
            <a:ext cx="2565360" cy="1772280"/>
          </a:xfrm>
          <a:prstGeom prst="rect">
            <a:avLst/>
          </a:prstGeom>
          <a:ln>
            <a:noFill/>
          </a:ln>
        </p:spPr>
      </p:pic>
      <p:pic>
        <p:nvPicPr>
          <p:cNvPr id="234" name="Kép 6"/>
          <p:cNvPicPr/>
          <p:nvPr/>
        </p:nvPicPr>
        <p:blipFill>
          <a:blip r:embed="rId3"/>
          <a:stretch/>
        </p:blipFill>
        <p:spPr>
          <a:xfrm>
            <a:off x="251640" y="1621080"/>
            <a:ext cx="2166840" cy="1874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3132000" y="1121040"/>
            <a:ext cx="5760360" cy="5619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CLLD: Közösségvezérelt helyi fejlesztések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A közösséget a Helyi Akciócsoport (HACS) képviseli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20 taggal rendelkezik a HACS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Tagjai: helyi civil szervezetek, vállalkozók, közszféra szereplői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A soproni CLLD projekt keretében elkészült a Soproni Helyi Közösség Helyi Közösségfejlesztési Stratégiája (HKFS)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Átfogó célja: A város kulturális értékeinek, hagyományainak megőrzése, megújítása; közösségi életének élénkítése a lakossági szabadidős lehetőségek bővítésével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A célok megvalósítására alakította ki a HACS Felhívás Előkészítő Munkacsoportja (FEMCS) az Irányító Hatóság által jóváhagyott, </a:t>
            </a:r>
            <a:r>
              <a:rPr lang="hu-HU" sz="2000" b="0" u="sng" strike="noStrike" spc="-1">
                <a:solidFill>
                  <a:srgbClr val="4040FF"/>
                </a:solidFill>
                <a:uFillTx/>
                <a:latin typeface="Calibri"/>
                <a:hlinkClick r:id="rId2"/>
              </a:rPr>
              <a:t>www.sopron.hu</a:t>
            </a: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 honlapon publikált felhívásokat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9D521F2-4A70-4619-80B3-2C36507C6FEE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3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48" name="CustomShape 4"/>
          <p:cNvSpPr/>
          <p:nvPr/>
        </p:nvSpPr>
        <p:spPr>
          <a:xfrm>
            <a:off x="3132000" y="274680"/>
            <a:ext cx="5760360" cy="63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CLLD pályázati rendszer</a:t>
            </a:r>
            <a:endParaRPr lang="hu-HU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3132000" y="1052640"/>
            <a:ext cx="5904360" cy="5726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Két szintű (helyi és központi) </a:t>
            </a: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pályáztatási rendszer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FEMCS által kidolgozott, Irányító Hatóság által jóváhagyott helyi felhívások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Pályázatok benyújtása helyi értékelésre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Munkaszervezet formai, majd tartalmi értékelést végez, szükség esetén hiánypótoltat, tisztázó kérdést tesz fel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Helyi Bíráló Bizottság (HBB) a szakmai értékelés eredményeként kialakult sorrendet hagyja jóvá, esetleg tartaléklistát képez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HBB által támogatott projekteket fel kell tölteni EPTK rendszerbe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Újabb hiánypótlási kör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Támogatói okirat kiállítása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megvalósítás során a szakmai beszámolókat és a kifizetési kérelmeket a Magyar Államkincstár bírálja el, ő végez helyszíni ellenőrzést stb.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CF6A44C-33AD-41D7-9FF2-A5792546BAF6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4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3132000" y="274680"/>
            <a:ext cx="5760360" cy="63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CLLD pályázati rendszer</a:t>
            </a:r>
            <a:endParaRPr lang="hu-HU" sz="2400" b="0" strike="noStrike" spc="-1"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 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Pályázók köre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Sopron Megyei Jogú Város Önkormányzata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Önállóan támogatható tevékenységek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Kulturális-közösségi terek kialakításához kapcsolódó infrastruktúrafejlesztés a Russ-villa megújításával.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Választható tartalom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A megújult Russ-villa kulturális-közösségi funkcióját, programkínálatát tovább bővítő, a látogatottság növelését számottevően elősegítő kulturális, szabadidős szolgáltatáskör további fejlesztéséhez kapcsolódó egyéb építés, felújítás, eszközbeszerzés 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Látogatófogadás feltételeinek fejlesztése, vendégfogadó terek kialakítása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Élményelemeket jelentő technikai fejlesztések, interaktív bemutatási formák, interpretációs eszközök kialakítása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Eszköz- és immateriális javak beszerzése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Rendezvényinfrastruktúra fejlesztés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Marketing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3941B315-6B0E-41DF-A1AA-84C20779243B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5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Többfunkciós városi kulturális-közösségi tér létrehozása a Russ-villa megújításával 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TOP-7.1.1-16-H-082-1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Igényelhető támogatás: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275 millió  Ft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Támogatható projektek száma: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1 db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Benyújtási időszak: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2018.09.03 – 2019.02.28.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Bírálati határnap: 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hu-HU" sz="2000" b="0" i="1" strike="noStrike" spc="-1">
                <a:solidFill>
                  <a:srgbClr val="404040"/>
                </a:solidFill>
                <a:latin typeface="Calibri"/>
              </a:rPr>
              <a:t>	</a:t>
            </a:r>
            <a:r>
              <a:rPr lang="hu-HU" sz="2000" b="1" i="1" strike="noStrike" spc="-1">
                <a:solidFill>
                  <a:srgbClr val="404040"/>
                </a:solidFill>
                <a:latin typeface="Calibri"/>
              </a:rPr>
              <a:t>2019.02.28.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C18FB68C-FA3D-45FB-BE7A-ADA36429393D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6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59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60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Többfunkciós városi kulturális-közösségi tér létrehozása a Russ-villa megújításával 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TOP-7.1.1-16-H-082-1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81DAC37C-9DD1-44D4-A5CF-033569462749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7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3132000" y="1121040"/>
            <a:ext cx="5760360" cy="5619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40404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404040"/>
                </a:solidFill>
                <a:latin typeface="Calibri"/>
              </a:rPr>
              <a:t>Kiválasztási szempontok</a:t>
            </a: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HKFS és a felhívás céljaival összhangban van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Integrált (korábbi, jövőbeli fejlesztésekkel)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Innovatív (bármilyen szempontból újító)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A helyi közösség aktív részvételével valósul meg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Fenntartható (pénzügyileg, környezetileg)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Célcsoport-specifikus 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Költség-hatékony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64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Többfunkciós városi kulturális-közösségi tér létrehozása a Russ-villa megújításával 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TOP-7.1.1-16-H-082-1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Elszámolható költségek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I.	Projektelőkészítés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II.	Beruházáshoz kapcsolódó költségek (eszközbeszerzés is)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III.	Szakmai megvalósításhoz kapcsolódó szolgáltatások költségei (marketing is)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IV.	Szakmai megvalósításban közreműködő munkatársak költségei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V. Megvalósításhoz kapcsolódó anyag/szállítási/raktározási költségek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20"/>
              </a:spcBef>
              <a:buClr>
                <a:srgbClr val="404040"/>
              </a:buClr>
              <a:buFont typeface="Calibri"/>
              <a:buChar char="‐"/>
            </a:pPr>
            <a:r>
              <a:rPr lang="hu-HU" sz="1600" b="0" i="1" strike="noStrike" spc="-1">
                <a:solidFill>
                  <a:srgbClr val="404040"/>
                </a:solidFill>
                <a:latin typeface="Calibri"/>
              </a:rPr>
              <a:t>Projektmenedzsment, rezsiköltség, adók/közterhek, tartalék</a:t>
            </a: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hu-HU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24519349-CBA1-47C8-B9B8-A00A9013A749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8</a:t>
            </a:fld>
            <a:endParaRPr lang="hu-HU" sz="1200" b="0" strike="noStrike" spc="-1">
              <a:latin typeface="Times New Roman"/>
            </a:endParaRPr>
          </a:p>
        </p:txBody>
      </p:sp>
      <p:graphicFrame>
        <p:nvGraphicFramePr>
          <p:cNvPr id="167" name="Table 3"/>
          <p:cNvGraphicFramePr/>
          <p:nvPr/>
        </p:nvGraphicFramePr>
        <p:xfrm>
          <a:off x="2997360" y="4380120"/>
          <a:ext cx="6028920" cy="1919880"/>
        </p:xfrm>
        <a:graphic>
          <a:graphicData uri="http://schemas.openxmlformats.org/drawingml/2006/table">
            <a:tbl>
              <a:tblPr/>
              <a:tblGrid>
                <a:gridCol w="531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760"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Költségtípus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36360" algn="ctr">
                        <a:lnSpc>
                          <a:spcPct val="115000"/>
                        </a:lnSpc>
                      </a:pPr>
                      <a:r>
                        <a:rPr lang="hu-H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Max.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marL="35640">
                        <a:lnSpc>
                          <a:spcPct val="115000"/>
                        </a:lnSpc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 előkészítés, tervezés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4,2%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Közbeszerzési eljárások lefolytatása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Terület előkészítés (régészeti feltárás, földmunkák stb.)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Műszaki ellenőri szolgáltatás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Projektmenedzsment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Tájékoztatás, nyilvánosság biztosítás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Általános (rezsi) költségek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129600" algn="ctr">
                        <a:lnSpc>
                          <a:spcPct val="115000"/>
                        </a:lnSpc>
                        <a:spcBef>
                          <a:spcPts val="300"/>
                        </a:spcBef>
                      </a:pPr>
                      <a:r>
                        <a:rPr lang="hu-H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  <a:endParaRPr lang="hu-H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8" name="CustomShape 4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Többfunkciós városi kulturális-közösségi tér létrehozása a Russ-villa megújításával 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TOP-7.1.1-16-H-082-1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3132000" y="1268640"/>
            <a:ext cx="576036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40404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404040"/>
                </a:solidFill>
                <a:latin typeface="Calibri"/>
              </a:rPr>
              <a:t>Műszaki-szakmai elvárások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Épületek felújítása esetén kötelező a projektarányos azbesztmentesítés, akadálymentesítés, min. DD kategóriáig energetikai korszerűsítés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Új építésnél teljes akadálymentesítés és TNM rendeletnek való megfelelés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Mindkét esetben: rehab. környezettervező szakmérnök bevonása szükséges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Kötelező nyilvánosság biztosítása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  <a:p>
            <a:pPr marL="647640" lvl="1" indent="-285480">
              <a:lnSpc>
                <a:spcPct val="100000"/>
              </a:lnSpc>
              <a:spcBef>
                <a:spcPts val="360"/>
              </a:spcBef>
              <a:buClr>
                <a:srgbClr val="404040"/>
              </a:buClr>
              <a:buFont typeface="Calibri"/>
              <a:buChar char="-"/>
            </a:pPr>
            <a:r>
              <a:rPr lang="hu-HU" sz="1800" b="0" i="1" strike="noStrike" spc="-1">
                <a:solidFill>
                  <a:srgbClr val="404040"/>
                </a:solidFill>
                <a:latin typeface="Calibri"/>
              </a:rPr>
              <a:t>Indikátorvállalás: zárt és nyitott terek alpaterületére</a:t>
            </a:r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2339640" y="641484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76382D23-F453-40D9-B400-E754B0C56F56}" type="slidenum">
              <a:rPr lang="hu-HU" sz="1200" b="0" strike="noStrike" spc="-1">
                <a:solidFill>
                  <a:srgbClr val="A8A8A8"/>
                </a:solidFill>
                <a:latin typeface="Calibri"/>
              </a:rPr>
              <a:t>9</a:t>
            </a:fld>
            <a:endParaRPr lang="hu-HU" sz="1200" b="0" strike="noStrike" spc="-1">
              <a:latin typeface="Times New Roman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251640" y="2061000"/>
            <a:ext cx="2592000" cy="41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1. CLLD pályázati rendszer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2. Helyi felhívások áttekintése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244CAE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244CAE"/>
                </a:solidFill>
                <a:latin typeface="Calibri"/>
              </a:rPr>
              <a:t>Sopron kulturális és közösségi tereinek infrastrukturális fejlesztése (TOP-7.1.1-16-H-082-2)</a:t>
            </a:r>
            <a:endParaRPr lang="hu-HU" sz="1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281"/>
              </a:spcBef>
              <a:buClr>
                <a:srgbClr val="A6A6A6"/>
              </a:buClr>
              <a:buFont typeface="Arial"/>
              <a:buChar char="-"/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Közösségi, kulturális, szabadidős és képzési programok megvalósítása Sopronban (TOP-7.1.1-H-16-082-3)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3. Technikai tudnivalók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hu-HU" sz="1400" b="1" strike="noStrike" spc="-1">
                <a:solidFill>
                  <a:srgbClr val="A6A6A6"/>
                </a:solidFill>
                <a:latin typeface="Calibri"/>
              </a:rPr>
              <a:t>4. Várható forgatókönyv</a:t>
            </a:r>
            <a:endParaRPr lang="hu-HU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lang="hu-HU" sz="1400" b="0" strike="noStrike" spc="-1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3132000" y="274680"/>
            <a:ext cx="5760360" cy="8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Többfunkciós városi kulturális-közösségi tér létrehozása a Russ-villa megújításával </a:t>
            </a:r>
            <a:br/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TOP-7.1.1-16-H-082-1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6950</TotalTime>
  <Words>2948</Words>
  <Application>Microsoft Office PowerPoint</Application>
  <PresentationFormat>Diavetítés a képernyőre (4:3 oldalarány)</PresentationFormat>
  <Paragraphs>510</Paragraphs>
  <Slides>24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24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subject/>
  <dc:creator>Bárdosi Ádám</dc:creator>
  <dc:description/>
  <cp:lastModifiedBy>amraz</cp:lastModifiedBy>
  <cp:revision>443</cp:revision>
  <cp:lastPrinted>2018-07-27T09:58:01Z</cp:lastPrinted>
  <dcterms:created xsi:type="dcterms:W3CDTF">2013-05-17T12:31:02Z</dcterms:created>
  <dcterms:modified xsi:type="dcterms:W3CDTF">2022-02-07T10:38:33Z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Diavetítés a képernyőre (4:3 oldalarány)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